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9" r:id="rId5"/>
    <p:sldId id="286" r:id="rId6"/>
    <p:sldId id="292" r:id="rId7"/>
    <p:sldId id="293" r:id="rId8"/>
    <p:sldId id="294" r:id="rId9"/>
    <p:sldId id="295" r:id="rId10"/>
    <p:sldId id="296" r:id="rId11"/>
    <p:sldId id="297" r:id="rId12"/>
    <p:sldId id="270" r:id="rId13"/>
    <p:sldId id="28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BDBEE-1FDA-4F57-947F-5759FA6ABC55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8C659-3DDB-48CB-A056-6A658A161B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11/7/2020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53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928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7520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914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265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3" name="Picture Placeholder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Picture Placeholder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11/7/2020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connexxiongroup.com/" TargetMode="External"/><Relationship Id="rId4" Type="http://schemas.openxmlformats.org/officeDocument/2006/relationships/hyperlink" Target="mailto:contact@connexxiongroup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connexxiongroup.com/" TargetMode="External"/><Relationship Id="rId4" Type="http://schemas.openxmlformats.org/officeDocument/2006/relationships/hyperlink" Target="mailto:contact@connexxiongroup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646"/>
            <a:ext cx="12192000" cy="6874646"/>
          </a:xfrm>
          <a:prstGeom prst="rect">
            <a:avLst/>
          </a:prstGeom>
        </p:spPr>
      </p:pic>
      <p:sp>
        <p:nvSpPr>
          <p:cNvPr id="4" name="object 3" descr="People with document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1" y="-16646"/>
            <a:ext cx="12191999" cy="6961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133165" y="3199641"/>
            <a:ext cx="10937290" cy="2028045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5000" dirty="0">
                <a:solidFill>
                  <a:schemeClr val="bg1"/>
                </a:solidFill>
              </a:rPr>
              <a:t>CNX247 ERP(Enterprise Resource Planning) Solution.</a:t>
            </a:r>
          </a:p>
        </p:txBody>
      </p:sp>
      <p:sp>
        <p:nvSpPr>
          <p:cNvPr id="9" name="Isosceles Triangle 51">
            <a:extLst>
              <a:ext uri="{FF2B5EF4-FFF2-40B4-BE49-F238E27FC236}">
                <a16:creationId xmlns:a16="http://schemas.microsoft.com/office/drawing/2014/main" id="{891C6CEC-3FAA-4997-9B2B-170FAB251104}"/>
              </a:ext>
            </a:extLst>
          </p:cNvPr>
          <p:cNvSpPr/>
          <p:nvPr/>
        </p:nvSpPr>
        <p:spPr>
          <a:xfrm>
            <a:off x="763461" y="5681014"/>
            <a:ext cx="408392" cy="219640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rgbClr val="00B05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4AB51F-C816-4EF6-98FC-B2A132570B9C}"/>
              </a:ext>
            </a:extLst>
          </p:cNvPr>
          <p:cNvSpPr txBox="1"/>
          <p:nvPr/>
        </p:nvSpPr>
        <p:spPr>
          <a:xfrm>
            <a:off x="1242874" y="5604101"/>
            <a:ext cx="34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contact@connexxiongroup.com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Block Arc 14">
            <a:extLst>
              <a:ext uri="{FF2B5EF4-FFF2-40B4-BE49-F238E27FC236}">
                <a16:creationId xmlns:a16="http://schemas.microsoft.com/office/drawing/2014/main" id="{9B91138E-C975-45F3-9B2A-1A8C129E7F59}"/>
              </a:ext>
            </a:extLst>
          </p:cNvPr>
          <p:cNvSpPr/>
          <p:nvPr/>
        </p:nvSpPr>
        <p:spPr>
          <a:xfrm rot="16200000">
            <a:off x="784091" y="5995828"/>
            <a:ext cx="323166" cy="328078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8AFCD2-CE07-484D-A2C8-AF02199428E5}"/>
              </a:ext>
            </a:extLst>
          </p:cNvPr>
          <p:cNvSpPr txBox="1"/>
          <p:nvPr/>
        </p:nvSpPr>
        <p:spPr>
          <a:xfrm>
            <a:off x="1313895" y="5977515"/>
            <a:ext cx="3701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https://www.connexxiongroup.com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ounded Rectangle 7">
            <a:extLst>
              <a:ext uri="{FF2B5EF4-FFF2-40B4-BE49-F238E27FC236}">
                <a16:creationId xmlns:a16="http://schemas.microsoft.com/office/drawing/2014/main" id="{82831AA5-C878-4D9B-AB0C-AB5470BFF0DE}"/>
              </a:ext>
            </a:extLst>
          </p:cNvPr>
          <p:cNvSpPr/>
          <p:nvPr/>
        </p:nvSpPr>
        <p:spPr>
          <a:xfrm>
            <a:off x="834903" y="6372733"/>
            <a:ext cx="221542" cy="416669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18369E-E769-468D-9E66-8A6817CCA1C7}"/>
              </a:ext>
            </a:extLst>
          </p:cNvPr>
          <p:cNvSpPr txBox="1"/>
          <p:nvPr/>
        </p:nvSpPr>
        <p:spPr>
          <a:xfrm>
            <a:off x="1313895" y="6371462"/>
            <a:ext cx="3559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+234(0)901-640-0000</a:t>
            </a:r>
          </a:p>
        </p:txBody>
      </p:sp>
      <p:sp>
        <p:nvSpPr>
          <p:cNvPr id="15" name="Isosceles Triangle 13">
            <a:extLst>
              <a:ext uri="{FF2B5EF4-FFF2-40B4-BE49-F238E27FC236}">
                <a16:creationId xmlns:a16="http://schemas.microsoft.com/office/drawing/2014/main" id="{7CED4030-F927-49B0-9BCF-898D49C775DF}"/>
              </a:ext>
            </a:extLst>
          </p:cNvPr>
          <p:cNvSpPr/>
          <p:nvPr/>
        </p:nvSpPr>
        <p:spPr>
          <a:xfrm rot="10800000">
            <a:off x="6866100" y="5603406"/>
            <a:ext cx="236036" cy="4147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7871AC-BAEA-48B6-BA57-16F92CA090DD}"/>
              </a:ext>
            </a:extLst>
          </p:cNvPr>
          <p:cNvSpPr txBox="1"/>
          <p:nvPr/>
        </p:nvSpPr>
        <p:spPr>
          <a:xfrm>
            <a:off x="7172379" y="5543399"/>
            <a:ext cx="400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2A </a:t>
            </a:r>
            <a:r>
              <a:rPr lang="en-US" dirty="0" err="1">
                <a:solidFill>
                  <a:schemeClr val="bg1"/>
                </a:solidFill>
              </a:rPr>
              <a:t>Iller</a:t>
            </a:r>
            <a:r>
              <a:rPr lang="en-US" dirty="0">
                <a:solidFill>
                  <a:schemeClr val="bg1"/>
                </a:solidFill>
              </a:rPr>
              <a:t> Crescent, Maitama, Abuja</a:t>
            </a:r>
          </a:p>
        </p:txBody>
      </p:sp>
      <p:sp>
        <p:nvSpPr>
          <p:cNvPr id="17" name="object 9" descr="Beige rectangle">
            <a:extLst>
              <a:ext uri="{FF2B5EF4-FFF2-40B4-BE49-F238E27FC236}">
                <a16:creationId xmlns:a16="http://schemas.microsoft.com/office/drawing/2014/main" id="{37B05626-C35A-4888-92D4-417AB2CA1BFD}"/>
              </a:ext>
            </a:extLst>
          </p:cNvPr>
          <p:cNvSpPr/>
          <p:nvPr/>
        </p:nvSpPr>
        <p:spPr bwMode="white">
          <a:xfrm flipV="1">
            <a:off x="363984" y="5249577"/>
            <a:ext cx="11532093" cy="45719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endParaRPr lang="en-US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ct 6" descr="Beige rectangl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 bwMode="ltGray">
          <a:xfrm>
            <a:off x="931203" y="2894901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38200" y="1701559"/>
            <a:ext cx="4859215" cy="1325563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THANK YOU!</a:t>
            </a:r>
            <a:endParaRPr lang="en-US" sz="5000" dirty="0"/>
          </a:p>
        </p:txBody>
      </p:sp>
      <p:sp>
        <p:nvSpPr>
          <p:cNvPr id="26" name="Isosceles Triangle 51">
            <a:extLst>
              <a:ext uri="{FF2B5EF4-FFF2-40B4-BE49-F238E27FC236}">
                <a16:creationId xmlns:a16="http://schemas.microsoft.com/office/drawing/2014/main" id="{56E5B724-9224-45CA-A801-36F9F659A2AC}"/>
              </a:ext>
            </a:extLst>
          </p:cNvPr>
          <p:cNvSpPr/>
          <p:nvPr/>
        </p:nvSpPr>
        <p:spPr>
          <a:xfrm>
            <a:off x="451790" y="3228845"/>
            <a:ext cx="408392" cy="219640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rgbClr val="00B05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A3FF0CA-BAA1-4422-9546-B2F687F36BFF}"/>
              </a:ext>
            </a:extLst>
          </p:cNvPr>
          <p:cNvSpPr txBox="1"/>
          <p:nvPr/>
        </p:nvSpPr>
        <p:spPr>
          <a:xfrm>
            <a:off x="931203" y="3151932"/>
            <a:ext cx="34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contact@connexxiongroup.com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Block Arc 14">
            <a:extLst>
              <a:ext uri="{FF2B5EF4-FFF2-40B4-BE49-F238E27FC236}">
                <a16:creationId xmlns:a16="http://schemas.microsoft.com/office/drawing/2014/main" id="{DAF2FF2D-4386-436B-BCAB-B06607FC9DA3}"/>
              </a:ext>
            </a:extLst>
          </p:cNvPr>
          <p:cNvSpPr/>
          <p:nvPr/>
        </p:nvSpPr>
        <p:spPr>
          <a:xfrm rot="16200000">
            <a:off x="472420" y="3543659"/>
            <a:ext cx="323166" cy="328078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592917F-19A2-4BD0-9AAC-6793404692EF}"/>
              </a:ext>
            </a:extLst>
          </p:cNvPr>
          <p:cNvSpPr txBox="1"/>
          <p:nvPr/>
        </p:nvSpPr>
        <p:spPr>
          <a:xfrm>
            <a:off x="1002224" y="3525346"/>
            <a:ext cx="3701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https://www.connexxiongroup.com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EEF290F-4FF3-467F-8C5C-4472AFAA59BC}"/>
              </a:ext>
            </a:extLst>
          </p:cNvPr>
          <p:cNvSpPr txBox="1"/>
          <p:nvPr/>
        </p:nvSpPr>
        <p:spPr>
          <a:xfrm>
            <a:off x="1002224" y="3919293"/>
            <a:ext cx="3559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+234(0)901-640-0000</a:t>
            </a:r>
          </a:p>
        </p:txBody>
      </p:sp>
      <p:sp>
        <p:nvSpPr>
          <p:cNvPr id="31" name="Isosceles Triangle 13">
            <a:extLst>
              <a:ext uri="{FF2B5EF4-FFF2-40B4-BE49-F238E27FC236}">
                <a16:creationId xmlns:a16="http://schemas.microsoft.com/office/drawing/2014/main" id="{CFDCBF0B-20EF-47F3-9370-A88C1C6E21B0}"/>
              </a:ext>
            </a:extLst>
          </p:cNvPr>
          <p:cNvSpPr/>
          <p:nvPr/>
        </p:nvSpPr>
        <p:spPr>
          <a:xfrm rot="10800000">
            <a:off x="624924" y="4605203"/>
            <a:ext cx="236036" cy="41471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049AB9D-12FF-408D-A985-BF16D3B80EB7}"/>
              </a:ext>
            </a:extLst>
          </p:cNvPr>
          <p:cNvSpPr txBox="1"/>
          <p:nvPr/>
        </p:nvSpPr>
        <p:spPr>
          <a:xfrm>
            <a:off x="931203" y="4545196"/>
            <a:ext cx="400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2A </a:t>
            </a:r>
            <a:r>
              <a:rPr lang="en-US" dirty="0" err="1">
                <a:solidFill>
                  <a:schemeClr val="bg1"/>
                </a:solidFill>
              </a:rPr>
              <a:t>Iller</a:t>
            </a:r>
            <a:r>
              <a:rPr lang="en-US" dirty="0">
                <a:solidFill>
                  <a:schemeClr val="bg1"/>
                </a:solidFill>
              </a:rPr>
              <a:t> Crescent, Maitama, Abuja</a:t>
            </a:r>
          </a:p>
        </p:txBody>
      </p:sp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115" y="480067"/>
            <a:ext cx="8722627" cy="4685925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2655146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8025414" y="3497801"/>
            <a:ext cx="4166586" cy="3018411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504807" y="3727822"/>
            <a:ext cx="3089430" cy="78653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WHAT THIS IS..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8498844" y="4567041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8498844" y="4744373"/>
            <a:ext cx="3327116" cy="142604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“CNX247 among other benefits is a flexible ERP solution that improves reporting and planning.”</a:t>
            </a: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3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D59FC6-BF63-405A-B311-6399632FA985}"/>
              </a:ext>
            </a:extLst>
          </p:cNvPr>
          <p:cNvSpPr txBox="1"/>
          <p:nvPr/>
        </p:nvSpPr>
        <p:spPr>
          <a:xfrm>
            <a:off x="603682" y="1655519"/>
            <a:ext cx="1122227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An ERP software is a tool that centralizes a company’s database of information, automates routine tasks and simplifies business processes.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ERP software is unique because it touches many if not all of the different aspects of a business. It’s an end-to-end solution with features such as: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Accounting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Task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Workflow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Human Resource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Projects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Workgroup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Live Streaming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Customer Relationship Management (CRM)</a:t>
            </a: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Accounting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4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D59FC6-BF63-405A-B311-6399632FA985}"/>
              </a:ext>
            </a:extLst>
          </p:cNvPr>
          <p:cNvSpPr txBox="1"/>
          <p:nvPr/>
        </p:nvSpPr>
        <p:spPr>
          <a:xfrm>
            <a:off x="7537142" y="1655519"/>
            <a:ext cx="428881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accounting module of CNX247 comes with features such a Chart of accounts, Journal voucher, vendors, customers,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It also gives you the privilege to generate reports such as: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Trial balance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Balance sheet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Income statement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F1124-0C4C-453F-BB80-90268DED86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3" y="1628869"/>
            <a:ext cx="7456792" cy="497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735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Workgroup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5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D59FC6-BF63-405A-B311-6399632FA985}"/>
              </a:ext>
            </a:extLst>
          </p:cNvPr>
          <p:cNvSpPr txBox="1"/>
          <p:nvPr/>
        </p:nvSpPr>
        <p:spPr>
          <a:xfrm>
            <a:off x="7738273" y="1892507"/>
            <a:ext cx="428881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Bring your team to collaborate on same project within a workgroup. Share resources, assign task and much more.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With restricted access, only members of a workgroup are allowed to access it’s content.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F1124-0C4C-453F-BB80-90268DED86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3" y="1982741"/>
            <a:ext cx="7456792" cy="426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08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Project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6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D59FC6-BF63-405A-B311-6399632FA985}"/>
              </a:ext>
            </a:extLst>
          </p:cNvPr>
          <p:cNvSpPr txBox="1"/>
          <p:nvPr/>
        </p:nvSpPr>
        <p:spPr>
          <a:xfrm>
            <a:off x="7720162" y="1892507"/>
            <a:ext cx="428881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CNX247 allows you total access to every important process in project creation.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Create a new project by assigning different roles to the various persons involved, track income/expenses, add milestone and much more.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F1124-0C4C-453F-BB80-90268DED86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0" y="1974885"/>
            <a:ext cx="7456792" cy="423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99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CNX247Stream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D59FC6-BF63-405A-B311-6399632FA985}"/>
              </a:ext>
            </a:extLst>
          </p:cNvPr>
          <p:cNvSpPr txBox="1"/>
          <p:nvPr/>
        </p:nvSpPr>
        <p:spPr>
          <a:xfrm>
            <a:off x="7822832" y="1985475"/>
            <a:ext cx="428881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Collaboration is an essential part of a thriving business.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 addition to workgroups, CNX247Stream enables organizations to hold virtual meetings.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These meetings could be private or public.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F1124-0C4C-453F-BB80-90268DED86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50" y="1977553"/>
            <a:ext cx="7456792" cy="423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856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Human Resource (HR)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D59FC6-BF63-405A-B311-6399632FA985}"/>
              </a:ext>
            </a:extLst>
          </p:cNvPr>
          <p:cNvSpPr txBox="1"/>
          <p:nvPr/>
        </p:nvSpPr>
        <p:spPr>
          <a:xfrm>
            <a:off x="7822832" y="1985475"/>
            <a:ext cx="428881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HR module will make it easy for you to find, analyze and report on the people data that matters most to each function in your organization.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Make better decisions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Have an archive of your workforce.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F1124-0C4C-453F-BB80-90268DED86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13" y="1977553"/>
            <a:ext cx="7357065" cy="423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198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Two person handshake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ct 3" descr="Blue rectangle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3" name="Oval 22" descr="Beige oval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8479503" y="1690689"/>
            <a:ext cx="2983732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CNX Presence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8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CNX Presence covers areas such as: Web Conferencing, Screen Sharing, Online Meetings, Instant Messaging, Web Seminars, Web-casting, Chat software, Screen-casting, Micro-blogging.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4843363" y="1702826"/>
            <a:ext cx="3148965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CNX Smart Living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8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Connexxion designs intelligent home automation systems with the focus on simplicity, peace of mind and comfort.</a:t>
            </a: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OTHER PRODUCTS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5"/>
            <a:ext cx="3038681" cy="2417476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800" b="1" dirty="0">
                <a:solidFill>
                  <a:schemeClr val="bg1"/>
                </a:solidFill>
              </a:rPr>
              <a:t>CNX Secure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8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Functionalities of our AXIS IP-based video surveillance system using progressive scan video cameras provide superior, crystal clear image even with fast motion in the scene.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2176240-9D71-46A9-959A-FFCF84DC04A3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4843363" y="4319971"/>
            <a:ext cx="3636139" cy="2386856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 err="1">
                <a:solidFill>
                  <a:schemeClr val="bg1"/>
                </a:solidFill>
              </a:rPr>
              <a:t>CNXSchool</a:t>
            </a:r>
            <a:r>
              <a:rPr lang="en-US" sz="1900" b="1" dirty="0">
                <a:solidFill>
                  <a:schemeClr val="bg1"/>
                </a:solidFill>
              </a:rPr>
              <a:t> Pro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800" i="1" spc="-15" dirty="0" err="1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SchoolPRO</a:t>
            </a:r>
            <a:r>
              <a:rPr lang="en-US" sz="18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 is a software designed for Students, Parents and administrative staff (Teachers, Principal and accountant) for effective school resource management. </a:t>
            </a:r>
            <a:endParaRPr lang="en-US" sz="14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1337076" y="4328850"/>
            <a:ext cx="3259789" cy="2377977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 err="1">
                <a:solidFill>
                  <a:schemeClr val="bg1"/>
                </a:solidFill>
              </a:rPr>
              <a:t>iHumane</a:t>
            </a:r>
            <a:endParaRPr lang="en-US" sz="1900" b="1" dirty="0">
              <a:solidFill>
                <a:schemeClr val="bg1"/>
              </a:solidFill>
            </a:endParaRP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8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IHUMANE is a customizable and comprehensive software that brings organization and effectiveness to the full range of Human Resource functions and responsibilities.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dirty="0"/>
          </a:p>
        </p:txBody>
      </p:sp>
      <p:pic>
        <p:nvPicPr>
          <p:cNvPr id="36" name="Picture Placeholder 35" descr="Check icon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1679575"/>
            <a:ext cx="576000" cy="576000"/>
          </a:xfrm>
        </p:spPr>
      </p:pic>
      <p:pic>
        <p:nvPicPr>
          <p:cNvPr id="38" name="Picture Placeholder 37" descr="Check icon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1679575"/>
            <a:ext cx="576000" cy="576000"/>
          </a:xfrm>
        </p:spPr>
      </p:pic>
      <p:pic>
        <p:nvPicPr>
          <p:cNvPr id="40" name="Picture Placeholder 39" descr="Check icon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1679575"/>
            <a:ext cx="576000" cy="576000"/>
          </a:xfrm>
        </p:spPr>
      </p:pic>
      <p:pic>
        <p:nvPicPr>
          <p:cNvPr id="34" name="Picture Placeholder 33" descr="Check icon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4271474"/>
            <a:ext cx="576000" cy="576000"/>
          </a:xfrm>
        </p:spPr>
      </p:pic>
      <p:sp>
        <p:nvSpPr>
          <p:cNvPr id="24" name="object 5" descr="Beige rectangl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 flipV="1">
            <a:off x="929705" y="1251751"/>
            <a:ext cx="5027212" cy="87371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32" name="Picture Placeholder 31" descr="Check icon">
            <a:extLst>
              <a:ext uri="{FF2B5EF4-FFF2-40B4-BE49-F238E27FC236}">
                <a16:creationId xmlns:a16="http://schemas.microsoft.com/office/drawing/2014/main" id="{6054A700-8461-40AD-8429-6C9F6EEEEC4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4262593"/>
            <a:ext cx="576000" cy="576000"/>
          </a:xfrm>
        </p:spPr>
      </p:pic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23188392_Professional services pitch deck_SL_V1.potx" id="{A16A60D7-542B-43C6-BB27-7BA8168B4019}" vid="{8C6CFC53-4DED-4518-8264-5814B6A371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Professional services pitch deck</Template>
  <TotalTime>0</TotalTime>
  <Words>490</Words>
  <Application>Microsoft Office PowerPoint</Application>
  <PresentationFormat>Widescreen</PresentationFormat>
  <Paragraphs>72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</vt:lpstr>
      <vt:lpstr>Calibri</vt:lpstr>
      <vt:lpstr>Gill Sans MT</vt:lpstr>
      <vt:lpstr>Office Theme</vt:lpstr>
      <vt:lpstr>CNX247 ERP(Enterprise Resource Planning) Solution.</vt:lpstr>
      <vt:lpstr>WHAT THIS IS..</vt:lpstr>
      <vt:lpstr>INTRODUCTION</vt:lpstr>
      <vt:lpstr>Accounting</vt:lpstr>
      <vt:lpstr>Workgroup</vt:lpstr>
      <vt:lpstr>Project</vt:lpstr>
      <vt:lpstr>CNX247Stream</vt:lpstr>
      <vt:lpstr>Human Resource (HR)</vt:lpstr>
      <vt:lpstr>OUR OTHER PRODUCTS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2020-11-07T07:49:43Z</dcterms:created>
  <dcterms:modified xsi:type="dcterms:W3CDTF">2020-11-08T23:28:14Z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